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DF1B-2E2A-4CD4-BB42-B0E97326BFA7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7E38E-C4E1-4901-A93F-4F26F9827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273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7E38E-C4E1-4901-A93F-4F26F98270F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626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7D29-CA8D-4EC8-A27A-BE04348EF44A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4576-04F9-4ED2-B478-D7895A4CDE9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7D29-CA8D-4EC8-A27A-BE04348EF44A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4576-04F9-4ED2-B478-D7895A4CD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7D29-CA8D-4EC8-A27A-BE04348EF44A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4576-04F9-4ED2-B478-D7895A4CD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7D29-CA8D-4EC8-A27A-BE04348EF44A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4576-04F9-4ED2-B478-D7895A4CD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7D29-CA8D-4EC8-A27A-BE04348EF44A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4576-04F9-4ED2-B478-D7895A4CDE9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7D29-CA8D-4EC8-A27A-BE04348EF44A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4576-04F9-4ED2-B478-D7895A4CD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7D29-CA8D-4EC8-A27A-BE04348EF44A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4576-04F9-4ED2-B478-D7895A4CD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7D29-CA8D-4EC8-A27A-BE04348EF44A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4576-04F9-4ED2-B478-D7895A4CD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7D29-CA8D-4EC8-A27A-BE04348EF44A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4576-04F9-4ED2-B478-D7895A4CD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7D29-CA8D-4EC8-A27A-BE04348EF44A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4576-04F9-4ED2-B478-D7895A4CDE9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9057D29-CA8D-4EC8-A27A-BE04348EF44A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39E4576-04F9-4ED2-B478-D7895A4CDE9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9057D29-CA8D-4EC8-A27A-BE04348EF44A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39E4576-04F9-4ED2-B478-D7895A4CDE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LOTS 9: Valence and Bonding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P, Physical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41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dot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representation of an element showing only the </a:t>
            </a:r>
            <a:r>
              <a:rPr lang="en-US" i="1" dirty="0"/>
              <a:t>valence electrons</a:t>
            </a:r>
            <a:r>
              <a:rPr lang="en-US" dirty="0"/>
              <a:t> of that element</a:t>
            </a:r>
          </a:p>
        </p:txBody>
      </p:sp>
    </p:spTree>
    <p:extLst>
      <p:ext uri="{BB962C8B-B14F-4D97-AF65-F5344CB8AC3E}">
        <p14:creationId xmlns:p14="http://schemas.microsoft.com/office/powerpoint/2010/main" val="4260058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when a metal gives one or more </a:t>
            </a:r>
            <a:r>
              <a:rPr lang="en-US" i="1" dirty="0"/>
              <a:t>valence electrons</a:t>
            </a:r>
            <a:r>
              <a:rPr lang="en-US" dirty="0"/>
              <a:t> to a metalloid or a nonmetal</a:t>
            </a:r>
          </a:p>
        </p:txBody>
      </p:sp>
    </p:spTree>
    <p:extLst>
      <p:ext uri="{BB962C8B-B14F-4D97-AF65-F5344CB8AC3E}">
        <p14:creationId xmlns:p14="http://schemas.microsoft.com/office/powerpoint/2010/main" val="3604239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any element that has given or taken at least one </a:t>
            </a:r>
            <a:r>
              <a:rPr lang="en-US" i="1" dirty="0"/>
              <a:t>valence electron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843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ionic bond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i="1" dirty="0"/>
              <a:t>chemical bond</a:t>
            </a:r>
            <a:r>
              <a:rPr lang="en-US" dirty="0"/>
              <a:t> between a metal and a metalloid or nonmetal that is the result of the metal </a:t>
            </a:r>
            <a:r>
              <a:rPr lang="en-US" dirty="0" smtClean="0"/>
              <a:t>giving </a:t>
            </a:r>
            <a:r>
              <a:rPr lang="en-US" i="1" dirty="0" smtClean="0"/>
              <a:t>valence </a:t>
            </a:r>
            <a:r>
              <a:rPr lang="en-US" i="1" dirty="0"/>
              <a:t>electrons</a:t>
            </a:r>
            <a:r>
              <a:rPr lang="en-US" dirty="0"/>
              <a:t> to the metalloid/nonmetal, who takes the </a:t>
            </a:r>
            <a:r>
              <a:rPr lang="en-US" i="1" dirty="0"/>
              <a:t>valence electrons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823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ionic compound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a chemical made of a metal and a metalloid or nonmetal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775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ionize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when a metal gives one </a:t>
            </a:r>
            <a:r>
              <a:rPr lang="en-US" i="1" dirty="0"/>
              <a:t>valence electron</a:t>
            </a:r>
            <a:r>
              <a:rPr lang="en-US" dirty="0"/>
              <a:t> (making it +1 for each electron given), or when a metalloid/nonmetal takes one </a:t>
            </a:r>
            <a:r>
              <a:rPr lang="en-US" i="1" dirty="0"/>
              <a:t>valence electron</a:t>
            </a:r>
            <a:r>
              <a:rPr lang="en-US" dirty="0"/>
              <a:t> (making it -1 for each electron taken)</a:t>
            </a:r>
          </a:p>
        </p:txBody>
      </p:sp>
    </p:spTree>
    <p:extLst>
      <p:ext uri="{BB962C8B-B14F-4D97-AF65-F5344CB8AC3E}">
        <p14:creationId xmlns:p14="http://schemas.microsoft.com/office/powerpoint/2010/main" val="1040338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lgerian" pitchFamily="82" charset="0"/>
              </a:rPr>
              <a:t>I</a:t>
            </a:r>
            <a:r>
              <a:rPr lang="en-US" dirty="0"/>
              <a:t>UPAC nomenclature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rules governing the naming of any chemical </a:t>
            </a:r>
            <a:r>
              <a:rPr lang="en-US" i="1" dirty="0"/>
              <a:t>compound</a:t>
            </a:r>
            <a:r>
              <a:rPr lang="en-US" dirty="0"/>
              <a:t>; the rules are slightly different between </a:t>
            </a:r>
            <a:r>
              <a:rPr lang="en-US" dirty="0" smtClean="0"/>
              <a:t>naming </a:t>
            </a:r>
            <a:r>
              <a:rPr lang="en-US" i="1" dirty="0" smtClean="0"/>
              <a:t>ionic </a:t>
            </a:r>
            <a:r>
              <a:rPr lang="en-US" i="1" dirty="0"/>
              <a:t>compounds</a:t>
            </a:r>
            <a:r>
              <a:rPr lang="en-US" dirty="0"/>
              <a:t> and </a:t>
            </a:r>
            <a:r>
              <a:rPr lang="en-US" i="1" dirty="0"/>
              <a:t>covalent compounds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4189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Octet Rule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how many </a:t>
            </a:r>
            <a:r>
              <a:rPr lang="en-US" i="1" dirty="0"/>
              <a:t>valence electrons</a:t>
            </a:r>
            <a:r>
              <a:rPr lang="en-US" dirty="0"/>
              <a:t> most elements want to have, which is 8; metals give away </a:t>
            </a:r>
            <a:r>
              <a:rPr lang="en-US" i="1" dirty="0"/>
              <a:t>valence </a:t>
            </a:r>
            <a:r>
              <a:rPr lang="en-US" i="1" dirty="0" smtClean="0"/>
              <a:t>electrons </a:t>
            </a:r>
            <a:r>
              <a:rPr lang="en-US" dirty="0" smtClean="0"/>
              <a:t>to </a:t>
            </a:r>
            <a:r>
              <a:rPr lang="en-US" dirty="0"/>
              <a:t>drop to an inner </a:t>
            </a:r>
            <a:r>
              <a:rPr lang="en-US" i="1" dirty="0"/>
              <a:t>shell</a:t>
            </a:r>
            <a:r>
              <a:rPr lang="en-US" dirty="0"/>
              <a:t> and metalloids/nonmetals take or share </a:t>
            </a:r>
            <a:r>
              <a:rPr lang="en-US" i="1" dirty="0"/>
              <a:t>valence electrons</a:t>
            </a:r>
            <a:r>
              <a:rPr lang="en-US" dirty="0"/>
              <a:t> to fill up the </a:t>
            </a:r>
            <a:r>
              <a:rPr lang="en-US" dirty="0" smtClean="0"/>
              <a:t>current </a:t>
            </a:r>
            <a:r>
              <a:rPr lang="en-US" i="1" dirty="0" smtClean="0"/>
              <a:t>shell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025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orbital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AKA </a:t>
            </a:r>
            <a:r>
              <a:rPr lang="en-US" i="1" dirty="0"/>
              <a:t>electron shell</a:t>
            </a:r>
            <a:r>
              <a:rPr lang="en-US" dirty="0"/>
              <a:t>, AKA energy level; portion of the electron cloud where electrons are likely to </a:t>
            </a:r>
            <a:r>
              <a:rPr lang="en-US" dirty="0" smtClean="0"/>
              <a:t>be found</a:t>
            </a:r>
            <a:r>
              <a:rPr lang="en-US" dirty="0"/>
              <a:t>; represented by the rings in a </a:t>
            </a:r>
            <a:r>
              <a:rPr lang="en-US" i="1" dirty="0"/>
              <a:t>Bohr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288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Periodic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“When arranged according to atomic number (as in the Periodic Table), elements show </a:t>
            </a:r>
            <a:r>
              <a:rPr lang="en-US" dirty="0" smtClean="0"/>
              <a:t>repeating patterns </a:t>
            </a:r>
            <a:r>
              <a:rPr lang="en-US" dirty="0"/>
              <a:t>in their chemical and physical properties.”</a:t>
            </a:r>
          </a:p>
        </p:txBody>
      </p:sp>
    </p:spTree>
    <p:extLst>
      <p:ext uri="{BB962C8B-B14F-4D97-AF65-F5344CB8AC3E}">
        <p14:creationId xmlns:p14="http://schemas.microsoft.com/office/powerpoint/2010/main" val="2046838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a negatively charged </a:t>
            </a:r>
            <a:r>
              <a:rPr lang="en-US" i="1" dirty="0"/>
              <a:t>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2189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AKA </a:t>
            </a:r>
            <a:r>
              <a:rPr lang="en-US" i="1" dirty="0" smtClean="0"/>
              <a:t>orbital</a:t>
            </a:r>
            <a:r>
              <a:rPr lang="en-US" dirty="0" smtClean="0"/>
              <a:t>; </a:t>
            </a:r>
            <a:r>
              <a:rPr lang="en-US" dirty="0"/>
              <a:t>portion of the electron cloud where electrons are likely to be </a:t>
            </a:r>
            <a:r>
              <a:rPr lang="en-US" dirty="0" smtClean="0"/>
              <a:t>found; represented </a:t>
            </a:r>
            <a:r>
              <a:rPr lang="en-US" dirty="0"/>
              <a:t>by the rings in a </a:t>
            </a:r>
            <a:r>
              <a:rPr lang="en-US" i="1" dirty="0"/>
              <a:t>Bohr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0162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miniature letter or number that appears behind a variable or chemical symbol; in </a:t>
            </a:r>
            <a:r>
              <a:rPr lang="en-US" i="1" dirty="0"/>
              <a:t>chemical formulas</a:t>
            </a:r>
            <a:r>
              <a:rPr lang="en-US" dirty="0"/>
              <a:t> </a:t>
            </a:r>
            <a:r>
              <a:rPr lang="en-US" dirty="0" smtClean="0"/>
              <a:t>this is </a:t>
            </a:r>
            <a:r>
              <a:rPr lang="en-US" dirty="0"/>
              <a:t>a number that tells how many atoms of an element are in it</a:t>
            </a:r>
          </a:p>
        </p:txBody>
      </p:sp>
    </p:spTree>
    <p:extLst>
      <p:ext uri="{BB962C8B-B14F-4D97-AF65-F5344CB8AC3E}">
        <p14:creationId xmlns:p14="http://schemas.microsoft.com/office/powerpoint/2010/main" val="11514511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valence electron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electron that is found in the </a:t>
            </a:r>
            <a:r>
              <a:rPr lang="en-US" i="1" dirty="0"/>
              <a:t>orbital</a:t>
            </a:r>
            <a:r>
              <a:rPr lang="en-US" dirty="0"/>
              <a:t> furthest from the nucleus, usually called “the outermost </a:t>
            </a:r>
            <a:r>
              <a:rPr lang="en-US" i="1" dirty="0" smtClean="0"/>
              <a:t>shell</a:t>
            </a:r>
            <a:r>
              <a:rPr lang="en-US" dirty="0" smtClean="0"/>
              <a:t>/</a:t>
            </a:r>
            <a:r>
              <a:rPr lang="en-US" i="1" dirty="0" smtClean="0"/>
              <a:t>orbital</a:t>
            </a:r>
            <a:r>
              <a:rPr lang="en-US" dirty="0"/>
              <a:t>”; these are used for </a:t>
            </a:r>
            <a:r>
              <a:rPr lang="en-US" i="1" dirty="0"/>
              <a:t>chemical bonds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7044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valence shell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outermost </a:t>
            </a:r>
            <a:r>
              <a:rPr lang="en-US" i="1" dirty="0" smtClean="0"/>
              <a:t>shell</a:t>
            </a:r>
            <a:r>
              <a:rPr lang="en-US" dirty="0" smtClean="0"/>
              <a:t>/</a:t>
            </a:r>
            <a:r>
              <a:rPr lang="en-US" i="1" dirty="0" smtClean="0"/>
              <a:t>orbital</a:t>
            </a:r>
            <a:r>
              <a:rPr lang="en-US" dirty="0" smtClean="0"/>
              <a:t> </a:t>
            </a:r>
            <a:r>
              <a:rPr lang="en-US" dirty="0"/>
              <a:t>or an atom; </a:t>
            </a:r>
            <a:r>
              <a:rPr lang="en-US" i="1" dirty="0"/>
              <a:t>valence electrons</a:t>
            </a:r>
            <a:r>
              <a:rPr lang="en-US" dirty="0"/>
              <a:t> come from this region of </a:t>
            </a:r>
            <a:r>
              <a:rPr lang="en-US" dirty="0" smtClean="0"/>
              <a:t>the electron </a:t>
            </a:r>
            <a:r>
              <a:rPr lang="en-US" dirty="0"/>
              <a:t>cloud and are used for </a:t>
            </a:r>
            <a:r>
              <a:rPr lang="en-US" i="1" dirty="0"/>
              <a:t>chemical bonds</a:t>
            </a:r>
            <a:r>
              <a:rPr lang="en-US" dirty="0"/>
              <a:t> according to the </a:t>
            </a:r>
            <a:r>
              <a:rPr lang="en-US" i="1" dirty="0"/>
              <a:t>Octet Rule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70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Compound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a chemical made of only two different elements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378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Bohr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lvl="0" indent="0">
              <a:buNone/>
            </a:pPr>
            <a:r>
              <a:rPr lang="en-US" dirty="0"/>
              <a:t>a diagram that shows all the </a:t>
            </a:r>
            <a:r>
              <a:rPr lang="en-US" i="1" dirty="0"/>
              <a:t>orbitals</a:t>
            </a:r>
            <a:r>
              <a:rPr lang="en-US" dirty="0"/>
              <a:t> of an atom as “rings” around the nucleus with dots </a:t>
            </a:r>
            <a:r>
              <a:rPr lang="en-US" dirty="0" smtClean="0"/>
              <a:t>representing electrons </a:t>
            </a:r>
            <a:r>
              <a:rPr lang="en-US" dirty="0"/>
              <a:t>put on those rings in a set </a:t>
            </a:r>
            <a:r>
              <a:rPr lang="en-US" dirty="0" smtClean="0"/>
              <a:t>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453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a positively charged </a:t>
            </a:r>
            <a:r>
              <a:rPr lang="en-US" i="1" dirty="0"/>
              <a:t>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120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Bond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can be </a:t>
            </a:r>
            <a:r>
              <a:rPr lang="en-US" i="1" dirty="0"/>
              <a:t>ionic</a:t>
            </a:r>
            <a:r>
              <a:rPr lang="en-US" dirty="0"/>
              <a:t> or </a:t>
            </a:r>
            <a:r>
              <a:rPr lang="en-US" i="1" dirty="0"/>
              <a:t>covalent</a:t>
            </a:r>
            <a:r>
              <a:rPr lang="en-US" dirty="0"/>
              <a:t>; attachment of one atom to another because of </a:t>
            </a:r>
            <a:r>
              <a:rPr lang="en-US" i="1" dirty="0"/>
              <a:t>electron transfer</a:t>
            </a:r>
            <a:r>
              <a:rPr lang="en-US" dirty="0"/>
              <a:t> or sharing</a:t>
            </a:r>
          </a:p>
        </p:txBody>
      </p:sp>
    </p:spTree>
    <p:extLst>
      <p:ext uri="{BB962C8B-B14F-4D97-AF65-F5344CB8AC3E}">
        <p14:creationId xmlns:p14="http://schemas.microsoft.com/office/powerpoint/2010/main" val="2488498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representation of a chemical using the chemical symbols of all different elements in that chemical and  how many of each element are present (as </a:t>
            </a:r>
            <a:r>
              <a:rPr lang="en-US" i="1" dirty="0"/>
              <a:t>subscripts</a:t>
            </a:r>
            <a:r>
              <a:rPr lang="en-US" dirty="0"/>
              <a:t> </a:t>
            </a:r>
            <a:r>
              <a:rPr lang="en-US" b="1" dirty="0"/>
              <a:t>behind</a:t>
            </a:r>
            <a:r>
              <a:rPr lang="en-US" dirty="0"/>
              <a:t> the chemical symbol)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034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Covalent </a:t>
            </a:r>
            <a:r>
              <a:rPr lang="en-US" dirty="0"/>
              <a:t>B</a:t>
            </a:r>
            <a:r>
              <a:rPr lang="en-US" dirty="0" smtClean="0"/>
              <a:t>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i="1" dirty="0"/>
              <a:t>chemical bond</a:t>
            </a:r>
            <a:r>
              <a:rPr lang="en-US" dirty="0"/>
              <a:t> between two nonmetals (or one metalloid and one nonmetal) that are sharing a pair of </a:t>
            </a:r>
            <a:r>
              <a:rPr lang="en-US" dirty="0" smtClean="0"/>
              <a:t>electrons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734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Covalent Compound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chemical that contains no metals, therefore electrons are shared between two elements in the </a:t>
            </a:r>
            <a:r>
              <a:rPr lang="en-US" dirty="0" smtClean="0"/>
              <a:t>chemical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7644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22</TotalTime>
  <Words>517</Words>
  <Application>Microsoft Office PowerPoint</Application>
  <PresentationFormat>On-screen Show (4:3)</PresentationFormat>
  <Paragraphs>47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Module</vt:lpstr>
      <vt:lpstr>LOTS 9: Valence and Bonding</vt:lpstr>
      <vt:lpstr>Anion</vt:lpstr>
      <vt:lpstr>Binary Compound</vt:lpstr>
      <vt:lpstr>Bohr model</vt:lpstr>
      <vt:lpstr>Cation</vt:lpstr>
      <vt:lpstr>Chemical Bond</vt:lpstr>
      <vt:lpstr>Chemical Formula</vt:lpstr>
      <vt:lpstr>Covalent Bond</vt:lpstr>
      <vt:lpstr>Covalent Compound</vt:lpstr>
      <vt:lpstr>Electron dot model</vt:lpstr>
      <vt:lpstr>Electron Transfer</vt:lpstr>
      <vt:lpstr>ion</vt:lpstr>
      <vt:lpstr>ionic bond</vt:lpstr>
      <vt:lpstr>ionic compound</vt:lpstr>
      <vt:lpstr>ionize</vt:lpstr>
      <vt:lpstr>IUPAC nomenclature</vt:lpstr>
      <vt:lpstr>Octet Rule</vt:lpstr>
      <vt:lpstr>orbital</vt:lpstr>
      <vt:lpstr>Periodic Law</vt:lpstr>
      <vt:lpstr>shell</vt:lpstr>
      <vt:lpstr>subscript</vt:lpstr>
      <vt:lpstr>valence electron</vt:lpstr>
      <vt:lpstr>valence shell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LOTS 9: Valence and Bonding</dc:title>
  <dc:creator>vci</dc:creator>
  <cp:lastModifiedBy>vci</cp:lastModifiedBy>
  <cp:revision>3</cp:revision>
  <dcterms:created xsi:type="dcterms:W3CDTF">2011-10-31T16:03:05Z</dcterms:created>
  <dcterms:modified xsi:type="dcterms:W3CDTF">2011-10-31T16:25:35Z</dcterms:modified>
</cp:coreProperties>
</file>